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6" r:id="rId17"/>
    <p:sldId id="277" r:id="rId18"/>
    <p:sldId id="273" r:id="rId19"/>
    <p:sldId id="274" r:id="rId20"/>
    <p:sldId id="275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vyani Pathrikar" initials="DP" lastIdx="1" clrIdx="0">
    <p:extLst>
      <p:ext uri="{19B8F6BF-5375-455C-9EA6-DF929625EA0E}">
        <p15:presenceInfo xmlns:p15="http://schemas.microsoft.com/office/powerpoint/2012/main" userId="e6125d171863c1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yani Pathrikar" userId="e6125d171863c1fa" providerId="LiveId" clId="{1DBFE264-E358-4AF6-B8E8-485882D36CB4}"/>
    <pc:docChg chg="undo custSel addSld delSld modSld">
      <pc:chgData name="Devyani Pathrikar" userId="e6125d171863c1fa" providerId="LiveId" clId="{1DBFE264-E358-4AF6-B8E8-485882D36CB4}" dt="2024-05-28T16:44:39.085" v="156" actId="20577"/>
      <pc:docMkLst>
        <pc:docMk/>
      </pc:docMkLst>
      <pc:sldChg chg="modSp new del mod">
        <pc:chgData name="Devyani Pathrikar" userId="e6125d171863c1fa" providerId="LiveId" clId="{1DBFE264-E358-4AF6-B8E8-485882D36CB4}" dt="2024-05-26T18:00:16.703" v="6" actId="47"/>
        <pc:sldMkLst>
          <pc:docMk/>
          <pc:sldMk cId="372363040" sldId="256"/>
        </pc:sldMkLst>
        <pc:spChg chg="mod">
          <ac:chgData name="Devyani Pathrikar" userId="e6125d171863c1fa" providerId="LiveId" clId="{1DBFE264-E358-4AF6-B8E8-485882D36CB4}" dt="2024-05-26T17:58:23.524" v="3"/>
          <ac:spMkLst>
            <pc:docMk/>
            <pc:sldMk cId="372363040" sldId="256"/>
            <ac:spMk id="2" creationId="{484ECDA8-1DEA-86EC-63FE-F7A4CC9A064D}"/>
          </ac:spMkLst>
        </pc:spChg>
      </pc:sldChg>
      <pc:sldChg chg="modSp new mod">
        <pc:chgData name="Devyani Pathrikar" userId="e6125d171863c1fa" providerId="LiveId" clId="{1DBFE264-E358-4AF6-B8E8-485882D36CB4}" dt="2024-05-26T18:00:41.921" v="10" actId="255"/>
        <pc:sldMkLst>
          <pc:docMk/>
          <pc:sldMk cId="2864194768" sldId="256"/>
        </pc:sldMkLst>
        <pc:spChg chg="mod">
          <ac:chgData name="Devyani Pathrikar" userId="e6125d171863c1fa" providerId="LiveId" clId="{1DBFE264-E358-4AF6-B8E8-485882D36CB4}" dt="2024-05-26T18:00:41.921" v="10" actId="255"/>
          <ac:spMkLst>
            <pc:docMk/>
            <pc:sldMk cId="2864194768" sldId="256"/>
            <ac:spMk id="2" creationId="{951E7D7A-5CEF-4906-2237-60C5353A311E}"/>
          </ac:spMkLst>
        </pc:spChg>
      </pc:sldChg>
      <pc:sldChg chg="modSp new mod addCm delCm">
        <pc:chgData name="Devyani Pathrikar" userId="e6125d171863c1fa" providerId="LiveId" clId="{1DBFE264-E358-4AF6-B8E8-485882D36CB4}" dt="2024-05-28T16:44:39.085" v="156" actId="20577"/>
        <pc:sldMkLst>
          <pc:docMk/>
          <pc:sldMk cId="965840475" sldId="257"/>
        </pc:sldMkLst>
        <pc:spChg chg="mod">
          <ac:chgData name="Devyani Pathrikar" userId="e6125d171863c1fa" providerId="LiveId" clId="{1DBFE264-E358-4AF6-B8E8-485882D36CB4}" dt="2024-05-26T18:02:11.617" v="14" actId="2711"/>
          <ac:spMkLst>
            <pc:docMk/>
            <pc:sldMk cId="965840475" sldId="257"/>
            <ac:spMk id="2" creationId="{91702489-643F-E427-1BAD-48D3FC248D4A}"/>
          </ac:spMkLst>
        </pc:spChg>
        <pc:spChg chg="mod">
          <ac:chgData name="Devyani Pathrikar" userId="e6125d171863c1fa" providerId="LiveId" clId="{1DBFE264-E358-4AF6-B8E8-485882D36CB4}" dt="2024-05-28T16:44:39.085" v="156" actId="20577"/>
          <ac:spMkLst>
            <pc:docMk/>
            <pc:sldMk cId="965840475" sldId="257"/>
            <ac:spMk id="3" creationId="{3404FA2E-C97F-0F79-CB9A-8D64EAB4770C}"/>
          </ac:spMkLst>
        </pc:spChg>
      </pc:sldChg>
      <pc:sldChg chg="new del">
        <pc:chgData name="Devyani Pathrikar" userId="e6125d171863c1fa" providerId="LiveId" clId="{1DBFE264-E358-4AF6-B8E8-485882D36CB4}" dt="2024-05-26T18:00:13.423" v="5" actId="47"/>
        <pc:sldMkLst>
          <pc:docMk/>
          <pc:sldMk cId="2851624854" sldId="257"/>
        </pc:sldMkLst>
      </pc:sldChg>
      <pc:sldChg chg="modSp new mod">
        <pc:chgData name="Devyani Pathrikar" userId="e6125d171863c1fa" providerId="LiveId" clId="{1DBFE264-E358-4AF6-B8E8-485882D36CB4}" dt="2024-05-26T18:05:33.543" v="63" actId="2711"/>
        <pc:sldMkLst>
          <pc:docMk/>
          <pc:sldMk cId="2125278920" sldId="258"/>
        </pc:sldMkLst>
        <pc:spChg chg="mod">
          <ac:chgData name="Devyani Pathrikar" userId="e6125d171863c1fa" providerId="LiveId" clId="{1DBFE264-E358-4AF6-B8E8-485882D36CB4}" dt="2024-05-26T18:05:33.543" v="63" actId="2711"/>
          <ac:spMkLst>
            <pc:docMk/>
            <pc:sldMk cId="2125278920" sldId="258"/>
            <ac:spMk id="2" creationId="{C096E5B0-7A52-F339-111F-307AA70223A4}"/>
          </ac:spMkLst>
        </pc:spChg>
        <pc:spChg chg="mod">
          <ac:chgData name="Devyani Pathrikar" userId="e6125d171863c1fa" providerId="LiveId" clId="{1DBFE264-E358-4AF6-B8E8-485882D36CB4}" dt="2024-05-26T18:05:25.138" v="62" actId="255"/>
          <ac:spMkLst>
            <pc:docMk/>
            <pc:sldMk cId="2125278920" sldId="258"/>
            <ac:spMk id="3" creationId="{8FE1F241-7A9F-9D09-EA9F-B5300F103636}"/>
          </ac:spMkLst>
        </pc:spChg>
      </pc:sldChg>
      <pc:sldChg chg="modSp new mod">
        <pc:chgData name="Devyani Pathrikar" userId="e6125d171863c1fa" providerId="LiveId" clId="{1DBFE264-E358-4AF6-B8E8-485882D36CB4}" dt="2024-05-26T18:08:44.246" v="76" actId="5793"/>
        <pc:sldMkLst>
          <pc:docMk/>
          <pc:sldMk cId="686321145" sldId="259"/>
        </pc:sldMkLst>
        <pc:spChg chg="mod">
          <ac:chgData name="Devyani Pathrikar" userId="e6125d171863c1fa" providerId="LiveId" clId="{1DBFE264-E358-4AF6-B8E8-485882D36CB4}" dt="2024-05-26T18:07:30.796" v="74" actId="2711"/>
          <ac:spMkLst>
            <pc:docMk/>
            <pc:sldMk cId="686321145" sldId="259"/>
            <ac:spMk id="2" creationId="{2FAB4351-F634-9403-B343-4AED47FD6C27}"/>
          </ac:spMkLst>
        </pc:spChg>
        <pc:spChg chg="mod">
          <ac:chgData name="Devyani Pathrikar" userId="e6125d171863c1fa" providerId="LiveId" clId="{1DBFE264-E358-4AF6-B8E8-485882D36CB4}" dt="2024-05-26T18:08:44.246" v="76" actId="5793"/>
          <ac:spMkLst>
            <pc:docMk/>
            <pc:sldMk cId="686321145" sldId="259"/>
            <ac:spMk id="3" creationId="{25C06965-49D8-CBEA-9FF2-06F5C90CA97B}"/>
          </ac:spMkLst>
        </pc:spChg>
      </pc:sldChg>
      <pc:sldChg chg="addSp delSp modSp new mod">
        <pc:chgData name="Devyani Pathrikar" userId="e6125d171863c1fa" providerId="LiveId" clId="{1DBFE264-E358-4AF6-B8E8-485882D36CB4}" dt="2024-05-26T18:22:48.240" v="117" actId="255"/>
        <pc:sldMkLst>
          <pc:docMk/>
          <pc:sldMk cId="4211433731" sldId="260"/>
        </pc:sldMkLst>
        <pc:spChg chg="mod">
          <ac:chgData name="Devyani Pathrikar" userId="e6125d171863c1fa" providerId="LiveId" clId="{1DBFE264-E358-4AF6-B8E8-485882D36CB4}" dt="2024-05-26T18:10:04.372" v="80" actId="2711"/>
          <ac:spMkLst>
            <pc:docMk/>
            <pc:sldMk cId="4211433731" sldId="260"/>
            <ac:spMk id="2" creationId="{B62A99B5-AD6A-03F5-6111-5E0756E4B3A2}"/>
          </ac:spMkLst>
        </pc:spChg>
        <pc:spChg chg="del mod">
          <ac:chgData name="Devyani Pathrikar" userId="e6125d171863c1fa" providerId="LiveId" clId="{1DBFE264-E358-4AF6-B8E8-485882D36CB4}" dt="2024-05-26T18:11:36.085" v="87"/>
          <ac:spMkLst>
            <pc:docMk/>
            <pc:sldMk cId="4211433731" sldId="260"/>
            <ac:spMk id="3" creationId="{CBB20274-77C4-7392-A348-42C311F31739}"/>
          </ac:spMkLst>
        </pc:spChg>
        <pc:spChg chg="add del mod">
          <ac:chgData name="Devyani Pathrikar" userId="e6125d171863c1fa" providerId="LiveId" clId="{1DBFE264-E358-4AF6-B8E8-485882D36CB4}" dt="2024-05-26T18:13:43.163" v="96" actId="3680"/>
          <ac:spMkLst>
            <pc:docMk/>
            <pc:sldMk cId="4211433731" sldId="260"/>
            <ac:spMk id="6" creationId="{67B7FAA4-B39C-293D-8A9C-1DF6C789A33D}"/>
          </ac:spMkLst>
        </pc:spChg>
        <pc:spChg chg="add del mod">
          <ac:chgData name="Devyani Pathrikar" userId="e6125d171863c1fa" providerId="LiveId" clId="{1DBFE264-E358-4AF6-B8E8-485882D36CB4}" dt="2024-05-26T18:21:37.369" v="113" actId="478"/>
          <ac:spMkLst>
            <pc:docMk/>
            <pc:sldMk cId="4211433731" sldId="260"/>
            <ac:spMk id="9" creationId="{70A8603F-B74D-C826-25DB-4BE66590B921}"/>
          </ac:spMkLst>
        </pc:spChg>
        <pc:graphicFrameChg chg="add del mod">
          <ac:chgData name="Devyani Pathrikar" userId="e6125d171863c1fa" providerId="LiveId" clId="{1DBFE264-E358-4AF6-B8E8-485882D36CB4}" dt="2024-05-26T18:13:09.662" v="95" actId="478"/>
          <ac:graphicFrameMkLst>
            <pc:docMk/>
            <pc:sldMk cId="4211433731" sldId="260"/>
            <ac:graphicFrameMk id="4" creationId="{B6D50C3F-E1DC-F56A-53AB-B72B935C7337}"/>
          </ac:graphicFrameMkLst>
        </pc:graphicFrameChg>
        <pc:graphicFrameChg chg="add del mod ord modGraphic">
          <ac:chgData name="Devyani Pathrikar" userId="e6125d171863c1fa" providerId="LiveId" clId="{1DBFE264-E358-4AF6-B8E8-485882D36CB4}" dt="2024-05-26T18:22:48.240" v="117" actId="255"/>
          <ac:graphicFrameMkLst>
            <pc:docMk/>
            <pc:sldMk cId="4211433731" sldId="260"/>
            <ac:graphicFrameMk id="7" creationId="{906D2D45-2A50-829A-9DF9-266B6325581E}"/>
          </ac:graphicFrameMkLst>
        </pc:graphicFrameChg>
      </pc:sldChg>
      <pc:sldChg chg="addSp delSp modSp new mod">
        <pc:chgData name="Devyani Pathrikar" userId="e6125d171863c1fa" providerId="LiveId" clId="{1DBFE264-E358-4AF6-B8E8-485882D36CB4}" dt="2024-05-26T18:27:33.576" v="147" actId="1076"/>
        <pc:sldMkLst>
          <pc:docMk/>
          <pc:sldMk cId="3762869935" sldId="261"/>
        </pc:sldMkLst>
        <pc:spChg chg="del mod">
          <ac:chgData name="Devyani Pathrikar" userId="e6125d171863c1fa" providerId="LiveId" clId="{1DBFE264-E358-4AF6-B8E8-485882D36CB4}" dt="2024-05-26T18:25:54.363" v="136" actId="478"/>
          <ac:spMkLst>
            <pc:docMk/>
            <pc:sldMk cId="3762869935" sldId="261"/>
            <ac:spMk id="2" creationId="{42B7F1EF-1408-11EA-4A05-970E46D29F3F}"/>
          </ac:spMkLst>
        </pc:spChg>
        <pc:spChg chg="del mod">
          <ac:chgData name="Devyani Pathrikar" userId="e6125d171863c1fa" providerId="LiveId" clId="{1DBFE264-E358-4AF6-B8E8-485882D36CB4}" dt="2024-05-26T18:23:10.728" v="118" actId="3680"/>
          <ac:spMkLst>
            <pc:docMk/>
            <pc:sldMk cId="3762869935" sldId="261"/>
            <ac:spMk id="3" creationId="{E8DB1CD4-7C9D-9753-4ACB-2411A33A3D57}"/>
          </ac:spMkLst>
        </pc:spChg>
        <pc:graphicFrameChg chg="add mod ord modGraphic">
          <ac:chgData name="Devyani Pathrikar" userId="e6125d171863c1fa" providerId="LiveId" clId="{1DBFE264-E358-4AF6-B8E8-485882D36CB4}" dt="2024-05-26T18:27:33.576" v="147" actId="1076"/>
          <ac:graphicFrameMkLst>
            <pc:docMk/>
            <pc:sldMk cId="3762869935" sldId="261"/>
            <ac:graphicFrameMk id="4" creationId="{38383B61-6F53-F7D0-7BAA-8E56E61A4BAA}"/>
          </ac:graphicFrameMkLst>
        </pc:graphicFrameChg>
      </pc:sldChg>
      <pc:sldChg chg="new">
        <pc:chgData name="Devyani Pathrikar" userId="e6125d171863c1fa" providerId="LiveId" clId="{1DBFE264-E358-4AF6-B8E8-485882D36CB4}" dt="2024-05-26T18:27:42.807" v="148" actId="680"/>
        <pc:sldMkLst>
          <pc:docMk/>
          <pc:sldMk cId="3748342469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69A3-8D95-459A-AC3D-B651F4BAD387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E0FF-4F7E-44AD-BF47-809C05F2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977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69A3-8D95-459A-AC3D-B651F4BAD387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E0FF-4F7E-44AD-BF47-809C05F2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168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69A3-8D95-459A-AC3D-B651F4BAD387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E0FF-4F7E-44AD-BF47-809C05F2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786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69A3-8D95-459A-AC3D-B651F4BAD387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E0FF-4F7E-44AD-BF47-809C05F2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300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69A3-8D95-459A-AC3D-B651F4BAD387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E0FF-4F7E-44AD-BF47-809C05F2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69A3-8D95-459A-AC3D-B651F4BAD387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E0FF-4F7E-44AD-BF47-809C05F2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947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69A3-8D95-459A-AC3D-B651F4BAD387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E0FF-4F7E-44AD-BF47-809C05F2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2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69A3-8D95-459A-AC3D-B651F4BAD387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E0FF-4F7E-44AD-BF47-809C05F2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0627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69A3-8D95-459A-AC3D-B651F4BAD387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E0FF-4F7E-44AD-BF47-809C05F2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971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69A3-8D95-459A-AC3D-B651F4BAD387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96FE0FF-4F7E-44AD-BF47-809C05F2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654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69A3-8D95-459A-AC3D-B651F4BAD387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E0FF-4F7E-44AD-BF47-809C05F2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53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69A3-8D95-459A-AC3D-B651F4BAD387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E0FF-4F7E-44AD-BF47-809C05F2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321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69A3-8D95-459A-AC3D-B651F4BAD387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E0FF-4F7E-44AD-BF47-809C05F2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3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69A3-8D95-459A-AC3D-B651F4BAD387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E0FF-4F7E-44AD-BF47-809C05F2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51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69A3-8D95-459A-AC3D-B651F4BAD387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E0FF-4F7E-44AD-BF47-809C05F2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574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69A3-8D95-459A-AC3D-B651F4BAD387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E0FF-4F7E-44AD-BF47-809C05F2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564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69A3-8D95-459A-AC3D-B651F4BAD387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E0FF-4F7E-44AD-BF47-809C05F2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19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E2F69A3-8D95-459A-AC3D-B651F4BAD387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6FE0FF-4F7E-44AD-BF47-809C05F2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926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E7D7A-5CEF-4906-2237-60C5353A31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Prediction of Sepsis in ICU Patients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432056-F905-F57C-DE3E-E99A068C29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r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Sneha Bamane</a:t>
            </a:r>
          </a:p>
          <a:p>
            <a:pPr marL="0" indent="0" algn="r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Shweta Maharanawar</a:t>
            </a:r>
          </a:p>
          <a:p>
            <a:pPr marL="0" indent="0" algn="r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Devyani Pathrikar</a:t>
            </a:r>
          </a:p>
          <a:p>
            <a:pPr marL="0" indent="0" algn="r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Guide- Prof. Mugdha Rane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4194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7A828-5452-F4CB-4057-FB94CE95E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84781"/>
          </a:xfrm>
        </p:spPr>
        <p:txBody>
          <a:bodyPr>
            <a:normAutofit/>
          </a:bodyPr>
          <a:lstStyle/>
          <a:p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DIAGRAM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628B3-1FA9-0C52-6120-2D7B863EF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26" t="5491" r="5109" b="5359"/>
          <a:stretch/>
        </p:blipFill>
        <p:spPr>
          <a:xfrm>
            <a:off x="2554664" y="1470581"/>
            <a:ext cx="7654566" cy="498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19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357D-5EC3-7893-B7AD-2F86A0E97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577391"/>
          </a:xfrm>
        </p:spPr>
        <p:txBody>
          <a:bodyPr>
            <a:normAutofit/>
          </a:bodyPr>
          <a:lstStyle/>
          <a:p>
            <a:pPr algn="l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211B4FF-F34A-E816-8ACB-3EB68DEB6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646" y="471340"/>
            <a:ext cx="6636469" cy="6089716"/>
          </a:xfrm>
        </p:spPr>
      </p:pic>
    </p:spTree>
    <p:extLst>
      <p:ext uri="{BB962C8B-B14F-4D97-AF65-F5344CB8AC3E}">
        <p14:creationId xmlns:p14="http://schemas.microsoft.com/office/powerpoint/2010/main" val="1299787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2247-9903-4D07-4126-55563042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D3997-C78B-7FF1-FE40-F193CDE2E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And Preprocess The Data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Relevant Features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Random Forest As Model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2719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8E56-1E3E-A766-E4A4-79FA3BCA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963891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FE141-6BD1-5A8F-9FE3-7F4BAF5E0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21031"/>
            <a:ext cx="10018713" cy="36701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machine learning algorithm that builds multiple decision trees during training and merges their results to improve accuracy and control overfitting. 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context of sepsis prediction, model can analyze complex and high-dimensional healthcare data to make accurate predictions of sepsis in patients.</a:t>
            </a:r>
          </a:p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Modelling: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builds</a:t>
            </a:r>
            <a:r>
              <a:rPr lang="en-US" sz="2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lang="en-US" sz="2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2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aimed</a:t>
            </a:r>
            <a:r>
              <a:rPr lang="en-US" sz="2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en-US" sz="2200" spc="-2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determining</a:t>
            </a:r>
            <a:r>
              <a:rPr lang="en-US" sz="22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likelihood</a:t>
            </a:r>
            <a:r>
              <a:rPr lang="en-US" sz="22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2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r>
              <a:rPr lang="en-US" sz="22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developing</a:t>
            </a:r>
            <a:r>
              <a:rPr lang="en-US" sz="22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sepsis</a:t>
            </a:r>
            <a:r>
              <a:rPr lang="en-US" sz="22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during their</a:t>
            </a:r>
            <a:r>
              <a:rPr lang="en-US" sz="22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ICU</a:t>
            </a:r>
            <a:r>
              <a:rPr lang="en-US" sz="2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stay,</a:t>
            </a:r>
            <a:r>
              <a:rPr lang="en-US" sz="2200" spc="-2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en-US" sz="2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sz="2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diverse</a:t>
            </a:r>
            <a:r>
              <a:rPr lang="en-US" sz="2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patient-related</a:t>
            </a:r>
            <a:r>
              <a:rPr lang="en-US" sz="2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factors and</a:t>
            </a:r>
            <a:r>
              <a:rPr lang="en-US" sz="2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clinical</a:t>
            </a:r>
            <a:r>
              <a:rPr lang="en-US" sz="22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</a:p>
          <a:p>
            <a:pPr marL="0" indent="0">
              <a:buNone/>
            </a:pP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Feature Selection: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can help identify which patient variables or features are</a:t>
            </a:r>
            <a:r>
              <a:rPr lang="en-US" sz="2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most</a:t>
            </a:r>
            <a:r>
              <a:rPr lang="en-US" sz="2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relevant</a:t>
            </a:r>
            <a:r>
              <a:rPr lang="en-US" sz="2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predicting sepsis.</a:t>
            </a:r>
            <a:r>
              <a:rPr lang="en-US" sz="2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40"/>
              </a:spcBef>
              <a:buNone/>
            </a:pP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Risk Stratification: 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It helps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stratifying patients</a:t>
            </a:r>
            <a:r>
              <a:rPr lang="en-US" sz="2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into different risk categories based on their calculated 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SOFA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scores. 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063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5F4A3-4D3F-0DD7-FD8C-9CCEEDD7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12414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1C30FE-5129-0D15-0C4E-1A1064260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0631245"/>
              </p:ext>
            </p:extLst>
          </p:nvPr>
        </p:nvGraphicFramePr>
        <p:xfrm>
          <a:off x="1616290" y="1809947"/>
          <a:ext cx="10018710" cy="4165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03742">
                  <a:extLst>
                    <a:ext uri="{9D8B030D-6E8A-4147-A177-3AD203B41FA5}">
                      <a16:colId xmlns:a16="http://schemas.microsoft.com/office/drawing/2014/main" val="2627334836"/>
                    </a:ext>
                  </a:extLst>
                </a:gridCol>
                <a:gridCol w="2003742">
                  <a:extLst>
                    <a:ext uri="{9D8B030D-6E8A-4147-A177-3AD203B41FA5}">
                      <a16:colId xmlns:a16="http://schemas.microsoft.com/office/drawing/2014/main" val="2753460038"/>
                    </a:ext>
                  </a:extLst>
                </a:gridCol>
                <a:gridCol w="2003742">
                  <a:extLst>
                    <a:ext uri="{9D8B030D-6E8A-4147-A177-3AD203B41FA5}">
                      <a16:colId xmlns:a16="http://schemas.microsoft.com/office/drawing/2014/main" val="1185484593"/>
                    </a:ext>
                  </a:extLst>
                </a:gridCol>
                <a:gridCol w="2003742">
                  <a:extLst>
                    <a:ext uri="{9D8B030D-6E8A-4147-A177-3AD203B41FA5}">
                      <a16:colId xmlns:a16="http://schemas.microsoft.com/office/drawing/2014/main" val="2383006857"/>
                    </a:ext>
                  </a:extLst>
                </a:gridCol>
                <a:gridCol w="2003742">
                  <a:extLst>
                    <a:ext uri="{9D8B030D-6E8A-4147-A177-3AD203B41FA5}">
                      <a16:colId xmlns:a16="http://schemas.microsoft.com/office/drawing/2014/main" val="2831073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No.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Functional Test Cases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Actual Output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Expected Output</a:t>
                      </a:r>
                      <a:endParaRPr lang="en-IN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Test Status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13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Verify if the User is able to see the complete UI of the system.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The UI is visible.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The UI is visible.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Pass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30797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Verify if sepsis is detected with low risk.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Sepsis detected with low risk.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Sepsis detected with low risk.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Pass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01787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Verify if sepsis is detected with medium risk.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Sepsis detected with medium risk.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Sepsis detected with medium risk.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Pass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27161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3056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C27BF1-FEB8-D82A-8804-84A91D97D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02423"/>
              </p:ext>
            </p:extLst>
          </p:nvPr>
        </p:nvGraphicFramePr>
        <p:xfrm>
          <a:off x="2031999" y="719666"/>
          <a:ext cx="9355580" cy="525692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71116">
                  <a:extLst>
                    <a:ext uri="{9D8B030D-6E8A-4147-A177-3AD203B41FA5}">
                      <a16:colId xmlns:a16="http://schemas.microsoft.com/office/drawing/2014/main" val="1157513555"/>
                    </a:ext>
                  </a:extLst>
                </a:gridCol>
                <a:gridCol w="1871116">
                  <a:extLst>
                    <a:ext uri="{9D8B030D-6E8A-4147-A177-3AD203B41FA5}">
                      <a16:colId xmlns:a16="http://schemas.microsoft.com/office/drawing/2014/main" val="1315885900"/>
                    </a:ext>
                  </a:extLst>
                </a:gridCol>
                <a:gridCol w="1871116">
                  <a:extLst>
                    <a:ext uri="{9D8B030D-6E8A-4147-A177-3AD203B41FA5}">
                      <a16:colId xmlns:a16="http://schemas.microsoft.com/office/drawing/2014/main" val="3898558212"/>
                    </a:ext>
                  </a:extLst>
                </a:gridCol>
                <a:gridCol w="1871116">
                  <a:extLst>
                    <a:ext uri="{9D8B030D-6E8A-4147-A177-3AD203B41FA5}">
                      <a16:colId xmlns:a16="http://schemas.microsoft.com/office/drawing/2014/main" val="984956748"/>
                    </a:ext>
                  </a:extLst>
                </a:gridCol>
                <a:gridCol w="1871116">
                  <a:extLst>
                    <a:ext uri="{9D8B030D-6E8A-4147-A177-3AD203B41FA5}">
                      <a16:colId xmlns:a16="http://schemas.microsoft.com/office/drawing/2014/main" val="3286965090"/>
                    </a:ext>
                  </a:extLst>
                </a:gridCol>
              </a:tblGrid>
              <a:tr h="1393086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Verify if sepsis is detected with high risk.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Sepsis detected with high risk.</a:t>
                      </a:r>
                      <a:endParaRPr lang="en-IN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Sepsis detected with high risk.</a:t>
                      </a:r>
                      <a:endParaRPr lang="en-IN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Pass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87510633"/>
                  </a:ext>
                </a:extLst>
              </a:tr>
              <a:tr h="1077670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Verify Admin login working properly. 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Works properly.</a:t>
                      </a:r>
                      <a:endParaRPr lang="en-IN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Works properly.</a:t>
                      </a:r>
                      <a:endParaRPr lang="en-IN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Pass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16290397"/>
                  </a:ext>
                </a:extLst>
              </a:tr>
              <a:tr h="1077670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IN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Verify user data is saved in database.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Data saved successfully. 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Data saved successfully.</a:t>
                      </a:r>
                      <a:endParaRPr lang="en-IN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Pass</a:t>
                      </a:r>
                      <a:endParaRPr lang="en-IN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13913817"/>
                  </a:ext>
                </a:extLst>
              </a:tr>
              <a:tr h="1708502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Verify if the training model is giving good accuracy or not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Showed Accuracy of 85%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Should show accuracy of minimum 80%</a:t>
                      </a:r>
                      <a:endParaRPr lang="en-IN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Pass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18957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86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FCE36-CFD4-186E-DDDD-C571F62D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633953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795B4BBF-3FBE-B490-76F3-9856B4AEC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62" y="1319753"/>
            <a:ext cx="4921417" cy="26300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5C99EB-70A5-FE78-E7AF-E37195551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25" y="1348032"/>
            <a:ext cx="5009400" cy="2630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DDC7F2-1FAD-489A-81B2-2FB926D3D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4241930"/>
            <a:ext cx="4921417" cy="2536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D9DA24-7FE3-3BE0-A9A0-B255FF8B3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43" y="4241930"/>
            <a:ext cx="5041763" cy="253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19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DBFB38-5183-4F5F-D61B-6E3F85D96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76" y="493010"/>
            <a:ext cx="5344058" cy="27780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5D16A9-3131-73C6-D941-A4C889F7F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34" y="493010"/>
            <a:ext cx="5168091" cy="2778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7E7AF3-399A-5556-B89A-AFF861D6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75" y="3604206"/>
            <a:ext cx="5344057" cy="2655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7204A8-C834-CCCB-4FCC-87FE8477A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34" y="3604206"/>
            <a:ext cx="5168091" cy="26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61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DC6C-30E7-7FBB-681F-B6204AA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84A28-6AB8-EB77-10B9-AA88EFFC0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comprehensive analysis and prediction system for sepsis using the SOFA score, qSOFA, and machine learning models represent a significant step forward in the early identification and management of this life-threatening condition. By improving the accuracy of sepsis prediction, we are working to save lives and enhance patient outcomes. Our commitment to data analysis, model development, and user-friendly interfaces underscores the potential for more effective sepsis care in the future.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5661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FB626-CBE0-4DD7-9D14-A42A88D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945037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1A3B1-2843-D000-7A14-98B4E7DB6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85361"/>
            <a:ext cx="10018713" cy="3905839"/>
          </a:xfrm>
        </p:spPr>
        <p:txBody>
          <a:bodyPr>
            <a:normAutofit fontScale="55000" lnSpcReduction="20000"/>
          </a:bodyPr>
          <a:lstStyle/>
          <a:p>
            <a:pPr marL="342900" marR="485140" indent="-342900" algn="just">
              <a:lnSpc>
                <a:spcPct val="150000"/>
              </a:lnSpc>
              <a:spcAft>
                <a:spcPts val="0"/>
              </a:spcAft>
              <a:buSzPts val="1200"/>
              <a:buFont typeface="+mj-lt"/>
              <a:buAutoNum type="arabicPeriod"/>
              <a:tabLst>
                <a:tab pos="558165" algn="l"/>
              </a:tabLst>
            </a:pP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Anurag Shankar, Mufaddal Diwan, Snigdha Singh, Husain Nahrpurawala and</a:t>
            </a:r>
            <a:r>
              <a:rPr lang="en-US" sz="27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Tanusri</a:t>
            </a:r>
            <a:r>
              <a:rPr lang="en-US" sz="27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Bhowmick,</a:t>
            </a:r>
            <a:r>
              <a:rPr lang="en-US" sz="27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“Early</a:t>
            </a:r>
            <a:r>
              <a:rPr lang="en-US" sz="27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Prediction</a:t>
            </a:r>
            <a:r>
              <a:rPr lang="en-US" sz="27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7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Sepsis</a:t>
            </a:r>
            <a:r>
              <a:rPr lang="en-US" sz="27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</a:t>
            </a:r>
            <a:r>
              <a:rPr lang="en-US" sz="27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Machine</a:t>
            </a:r>
            <a:r>
              <a:rPr lang="en-US" sz="27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Learning,”</a:t>
            </a:r>
            <a:r>
              <a:rPr lang="en-US" sz="27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</a:t>
            </a:r>
            <a:r>
              <a:rPr lang="en-US" sz="27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2021.</a:t>
            </a:r>
          </a:p>
          <a:p>
            <a:pPr marL="342900" marR="485140" indent="-342900" algn="just">
              <a:lnSpc>
                <a:spcPct val="150000"/>
              </a:lnSpc>
              <a:spcAft>
                <a:spcPts val="0"/>
              </a:spcAft>
              <a:buSzPts val="1200"/>
              <a:buFont typeface="+mj-lt"/>
              <a:buAutoNum type="arabicPeriod"/>
              <a:tabLst>
                <a:tab pos="558165" algn="l"/>
              </a:tabLst>
            </a:pP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B. C. Srimedha, Rashmi Naveen Raj, And Veena Mayya, “A Comprehensive</a:t>
            </a:r>
            <a:r>
              <a:rPr lang="en-US" sz="27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Machine Learning Based Pipeline for an Accurate Early Prediction of Sepsis in ICU”,</a:t>
            </a:r>
            <a:r>
              <a:rPr lang="en-US" sz="27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</a:t>
            </a:r>
            <a:r>
              <a:rPr lang="en-US" sz="27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access 2022.</a:t>
            </a:r>
            <a:endParaRPr lang="en-IN" sz="27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spcBef>
                <a:spcPts val="20"/>
              </a:spcBef>
              <a:buFont typeface="+mj-lt"/>
              <a:buAutoNum type="arabicPeriod"/>
            </a:pP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Guilan Kong, Ke Lin, and Yonghua Hu,” Using machine learning methods to</a:t>
            </a:r>
            <a:r>
              <a:rPr lang="en-US" sz="27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</a:t>
            </a:r>
            <a:r>
              <a:rPr lang="en-US" sz="27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in-hospital</a:t>
            </a:r>
            <a:r>
              <a:rPr lang="en-US" sz="27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mortality</a:t>
            </a:r>
            <a:r>
              <a:rPr lang="en-US" sz="27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sepsis</a:t>
            </a:r>
            <a:r>
              <a:rPr lang="en-US" sz="27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patients</a:t>
            </a:r>
            <a:r>
              <a:rPr lang="en-US" sz="27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7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7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ICU”,</a:t>
            </a:r>
            <a:r>
              <a:rPr lang="en-US" sz="27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2020,</a:t>
            </a:r>
            <a:r>
              <a:rPr lang="en-US" sz="27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Published by</a:t>
            </a:r>
            <a:r>
              <a:rPr lang="en-US" sz="27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BMC.</a:t>
            </a:r>
            <a:endParaRPr lang="en-IN" sz="27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spcBef>
                <a:spcPts val="10"/>
              </a:spcBef>
              <a:buFont typeface="+mj-lt"/>
              <a:buAutoNum type="arabicPeriod"/>
            </a:pP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Yash Veer Singh, Pushpendra Singh, Shadab Khan, and Ram Sewak Singh, “A</a:t>
            </a:r>
            <a:r>
              <a:rPr lang="en-US" sz="27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Machine</a:t>
            </a:r>
            <a:r>
              <a:rPr lang="en-US" sz="27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Learning</a:t>
            </a:r>
            <a:r>
              <a:rPr lang="en-US" sz="27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</a:t>
            </a:r>
            <a:r>
              <a:rPr lang="en-US" sz="27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27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Early</a:t>
            </a:r>
            <a:r>
              <a:rPr lang="en-US" sz="27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Prediction</a:t>
            </a:r>
            <a:r>
              <a:rPr lang="en-US" sz="27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700" spc="-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Detection</a:t>
            </a:r>
            <a:r>
              <a:rPr lang="en-US" sz="27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7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Sepsis</a:t>
            </a:r>
            <a:r>
              <a:rPr lang="en-US" sz="27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700" spc="-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Intensive</a:t>
            </a:r>
            <a:r>
              <a:rPr lang="en-US" sz="27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Care</a:t>
            </a:r>
            <a:r>
              <a:rPr lang="en-US" sz="2700" spc="-2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Unit</a:t>
            </a:r>
            <a:r>
              <a:rPr lang="en-US" sz="27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Patients”,</a:t>
            </a:r>
            <a:r>
              <a:rPr lang="en-US" sz="27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2022,</a:t>
            </a:r>
            <a:r>
              <a:rPr lang="en-US" sz="27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Published</a:t>
            </a:r>
            <a:r>
              <a:rPr lang="en-US" sz="27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r>
              <a:rPr lang="en-US" sz="27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Hindawi.</a:t>
            </a:r>
            <a:endParaRPr lang="en-IN" sz="27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7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Longxiang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Su, Zheng Xu, Fengxiang Chang, Yingying Ma, “Early Prediction of</a:t>
            </a:r>
            <a:r>
              <a:rPr lang="en-US" sz="27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Mortality, Severity, and Length of Stay in the Intensive Care Unit of Sepsis Patients</a:t>
            </a:r>
            <a:r>
              <a:rPr lang="en-US" sz="27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Based on Sepsis</a:t>
            </a:r>
            <a:r>
              <a:rPr lang="en-US" sz="27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3.0 by Machine</a:t>
            </a:r>
            <a:r>
              <a:rPr lang="en-US" sz="27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Learning Models”,</a:t>
            </a:r>
            <a:r>
              <a:rPr lang="en-US" sz="27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2021,</a:t>
            </a:r>
            <a:r>
              <a:rPr lang="en-US" sz="27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Published by</a:t>
            </a:r>
            <a:r>
              <a:rPr lang="en-US" sz="27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Frontiers.</a:t>
            </a:r>
            <a:endParaRPr lang="en-IN" sz="27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 </a:t>
            </a:r>
            <a:r>
              <a:rPr lang="en-US" sz="27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Kanaga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Suba Raja, K. </a:t>
            </a:r>
            <a:r>
              <a:rPr lang="en-US" sz="27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Valarmathi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 Deepthi Sri, “Sepsis prediction using</a:t>
            </a:r>
            <a:r>
              <a:rPr lang="en-US" sz="27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ensemble</a:t>
            </a:r>
            <a:r>
              <a:rPr lang="en-US" sz="27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</a:t>
            </a:r>
            <a:r>
              <a:rPr lang="en-US" sz="27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forest”,</a:t>
            </a:r>
            <a:r>
              <a:rPr lang="en-US" sz="27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2022,</a:t>
            </a:r>
            <a:r>
              <a:rPr lang="en-US" sz="27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Published</a:t>
            </a:r>
            <a:r>
              <a:rPr lang="en-US" sz="27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r>
              <a:rPr lang="en-US" sz="27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AIP</a:t>
            </a:r>
            <a:r>
              <a:rPr lang="en-US" sz="27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Conference Proceedings.</a:t>
            </a:r>
            <a:endParaRPr lang="en-IN" sz="27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spcBef>
                <a:spcPts val="10"/>
              </a:spcBef>
              <a:buFont typeface="+mj-lt"/>
              <a:buAutoNum type="arabicPeriod"/>
            </a:pPr>
            <a:r>
              <a:rPr lang="en-US" sz="27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</a:t>
            </a:r>
            <a:r>
              <a:rPr lang="en-US" sz="27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Babu,</a:t>
            </a:r>
            <a:r>
              <a:rPr lang="en-US" sz="27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Lalitha</a:t>
            </a:r>
            <a:r>
              <a:rPr lang="en-US" sz="27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Anupama</a:t>
            </a:r>
            <a:r>
              <a:rPr lang="en-US" sz="27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Annavarapu,</a:t>
            </a:r>
            <a:r>
              <a:rPr lang="en-US" sz="27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Lakshmi</a:t>
            </a:r>
            <a:r>
              <a:rPr lang="en-US" sz="27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Lahari</a:t>
            </a:r>
            <a:r>
              <a:rPr lang="en-US" sz="27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Appala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27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“Sepsis</a:t>
            </a:r>
            <a:r>
              <a:rPr lang="en-US" sz="27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Detection</a:t>
            </a:r>
            <a:r>
              <a:rPr lang="en-US" sz="27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 Neural</a:t>
            </a:r>
            <a:r>
              <a:rPr lang="en-US" sz="27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Networks”,</a:t>
            </a:r>
            <a:r>
              <a:rPr lang="en-US" sz="27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2022,</a:t>
            </a:r>
            <a:r>
              <a:rPr lang="en-US" sz="27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Published</a:t>
            </a:r>
            <a:r>
              <a:rPr lang="en-US" sz="27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r>
              <a:rPr lang="en-US" sz="27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SMART</a:t>
            </a:r>
            <a:r>
              <a:rPr lang="en-US" sz="27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7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GENCON.</a:t>
            </a:r>
            <a:endParaRPr lang="en-IN" sz="27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5164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02489-643F-E427-1BAD-48D3FC24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4FA2E-C97F-0F79-CB9A-8D64EAB47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281287"/>
            <a:ext cx="10018713" cy="3509913"/>
          </a:xfrm>
        </p:spPr>
        <p:txBody>
          <a:bodyPr>
            <a:normAutofit fontScale="92500" lnSpcReduction="1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specification and tools used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 details (UML diagrams) and architecture diagram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 – code documentation – data flow diagrams/ algorithm, protocols used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result and procedure – test report as per ATP.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Conclusions.</a:t>
            </a:r>
          </a:p>
        </p:txBody>
      </p:sp>
    </p:spTree>
    <p:extLst>
      <p:ext uri="{BB962C8B-B14F-4D97-AF65-F5344CB8AC3E}">
        <p14:creationId xmlns:p14="http://schemas.microsoft.com/office/powerpoint/2010/main" val="965840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712649-2FEC-671C-DBBE-6E0D4F0A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351" y="262212"/>
            <a:ext cx="4770056" cy="3371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3EAA83-0E3A-A50E-E633-98E173444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984" y="262212"/>
            <a:ext cx="4770057" cy="3374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9D84E7-4A6E-0703-8C98-1E677895B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776" y="3822093"/>
            <a:ext cx="5488448" cy="289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5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CF84-A0EC-CEFC-9268-43F625FC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031" y="2326064"/>
            <a:ext cx="10018713" cy="1752599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8979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E5B0-7A52-F339-111F-307AA702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1F241-7A9F-9D09-EA9F-B5300F103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robust prediction system that can reliably identify the early signs and risk factors for sepsis in ICU patients is essential for timely intervention and improved patient outcomes.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5278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B4351-F634-9403-B343-4AED47FD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SPECIFICATION AND TOOLS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06965-49D8-CBEA-9FF2-06F5C90CA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3528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: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System : Intel i5 or above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RAM : 4GB or above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: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Operating System : Windows 11 or any open source OS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Development Tool : Visual Studio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Programming Language: Python (Flask Framework)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 SQLite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321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99B5-AD6A-03F5-6111-5E0756E4B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472938"/>
          </a:xfrm>
        </p:spPr>
        <p:txBody>
          <a:bodyPr>
            <a:normAutofit/>
          </a:bodyPr>
          <a:lstStyle/>
          <a:p>
            <a:r>
              <a:rPr lang="en-I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06D2D45-2A50-829A-9DF9-266B632558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6355034"/>
              </p:ext>
            </p:extLst>
          </p:nvPr>
        </p:nvGraphicFramePr>
        <p:xfrm>
          <a:off x="1286351" y="2158739"/>
          <a:ext cx="10018712" cy="409110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04678">
                  <a:extLst>
                    <a:ext uri="{9D8B030D-6E8A-4147-A177-3AD203B41FA5}">
                      <a16:colId xmlns:a16="http://schemas.microsoft.com/office/drawing/2014/main" val="3848038888"/>
                    </a:ext>
                  </a:extLst>
                </a:gridCol>
                <a:gridCol w="2504678">
                  <a:extLst>
                    <a:ext uri="{9D8B030D-6E8A-4147-A177-3AD203B41FA5}">
                      <a16:colId xmlns:a16="http://schemas.microsoft.com/office/drawing/2014/main" val="446630886"/>
                    </a:ext>
                  </a:extLst>
                </a:gridCol>
                <a:gridCol w="2504678">
                  <a:extLst>
                    <a:ext uri="{9D8B030D-6E8A-4147-A177-3AD203B41FA5}">
                      <a16:colId xmlns:a16="http://schemas.microsoft.com/office/drawing/2014/main" val="2141879172"/>
                    </a:ext>
                  </a:extLst>
                </a:gridCol>
                <a:gridCol w="2504678">
                  <a:extLst>
                    <a:ext uri="{9D8B030D-6E8A-4147-A177-3AD203B41FA5}">
                      <a16:colId xmlns:a16="http://schemas.microsoft.com/office/drawing/2014/main" val="3441825159"/>
                    </a:ext>
                  </a:extLst>
                </a:gridCol>
              </a:tblGrid>
              <a:tr h="3949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Author 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Remark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112543"/>
                  </a:ext>
                </a:extLst>
              </a:tr>
              <a:tr h="1325016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Early Prediction of Sepsis using Machine Learning</a:t>
                      </a:r>
                      <a:endParaRPr lang="en-IN" sz="15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Anuraag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 Shankar, </a:t>
                      </a:r>
                      <a:r>
                        <a:rPr lang="en-US" sz="15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Mufaddal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 Diwan, </a:t>
                      </a:r>
                      <a:r>
                        <a:rPr lang="en-US" sz="15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Snigdha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 Singh, Husain </a:t>
                      </a:r>
                      <a:r>
                        <a:rPr lang="en-US" sz="15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Nahrpurawala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15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Tanusri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Bhowmick</a:t>
                      </a:r>
                      <a:endParaRPr lang="en-IN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IEEE, 2021</a:t>
                      </a:r>
                      <a:endParaRPr lang="en-IN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paper introduces the importance of the SOFA score and the challenges in timely diagnosis, serving as a basis for our project.</a:t>
                      </a:r>
                      <a:endParaRPr lang="en-IN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43989"/>
                  </a:ext>
                </a:extLst>
              </a:tr>
              <a:tr h="2371123"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IEEE A Comprehensive Machine Learning Based Pipeline for an Accurate Early Prediction of Sepsis in ICU</a:t>
                      </a:r>
                      <a:endParaRPr lang="en-IN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B. C. SRIMEDHA , RASHMI NAVEEN RAJ , AND VEENA MAYYA</a:t>
                      </a:r>
                      <a:endParaRPr lang="en-IN" sz="15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IEEE Access, 2022</a:t>
                      </a:r>
                      <a:endParaRPr lang="en-IN" sz="15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7620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This research by investigating four prediction algorithms, including Random Forest, Logistic Regression, Gradient Boosting, and Decision Tree, and examining the impact of various imputation techniques,</a:t>
                      </a:r>
                      <a:endParaRPr lang="en-IN" sz="15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59847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433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383B61-6F53-F7D0-7BAA-8E56E61A4B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4438978"/>
              </p:ext>
            </p:extLst>
          </p:nvPr>
        </p:nvGraphicFramePr>
        <p:xfrm>
          <a:off x="1536569" y="292445"/>
          <a:ext cx="10013590" cy="604527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99556">
                  <a:extLst>
                    <a:ext uri="{9D8B030D-6E8A-4147-A177-3AD203B41FA5}">
                      <a16:colId xmlns:a16="http://schemas.microsoft.com/office/drawing/2014/main" val="2097834873"/>
                    </a:ext>
                  </a:extLst>
                </a:gridCol>
                <a:gridCol w="2504678">
                  <a:extLst>
                    <a:ext uri="{9D8B030D-6E8A-4147-A177-3AD203B41FA5}">
                      <a16:colId xmlns:a16="http://schemas.microsoft.com/office/drawing/2014/main" val="3324176954"/>
                    </a:ext>
                  </a:extLst>
                </a:gridCol>
                <a:gridCol w="2504678">
                  <a:extLst>
                    <a:ext uri="{9D8B030D-6E8A-4147-A177-3AD203B41FA5}">
                      <a16:colId xmlns:a16="http://schemas.microsoft.com/office/drawing/2014/main" val="663110849"/>
                    </a:ext>
                  </a:extLst>
                </a:gridCol>
                <a:gridCol w="2504678">
                  <a:extLst>
                    <a:ext uri="{9D8B030D-6E8A-4147-A177-3AD203B41FA5}">
                      <a16:colId xmlns:a16="http://schemas.microsoft.com/office/drawing/2014/main" val="4287729317"/>
                    </a:ext>
                  </a:extLst>
                </a:gridCol>
              </a:tblGrid>
              <a:tr h="45220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Author 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Publication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Remark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412787"/>
                  </a:ext>
                </a:extLst>
              </a:tr>
              <a:tr h="1673000"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Using machine learning methods to predict in-hospital mortality of sepsis patients in the ICU</a:t>
                      </a:r>
                      <a:endParaRPr lang="en-IN" sz="13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7620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Guilan Kong, Ke Lin and Yonghua Hu</a:t>
                      </a:r>
                      <a:endParaRPr lang="en-IN" sz="13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3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2020, Published by</a:t>
                      </a:r>
                      <a:endParaRPr lang="en-IN" sz="13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3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BMC.</a:t>
                      </a:r>
                      <a:endParaRPr lang="en-IN" sz="13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7620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This study focuses on leveraging machine learning techniques to predict the in-hospital mortality of sepsis patients in the ICU. Machine learning models, including LASSO, RF, GBM, and traditional LR.</a:t>
                      </a:r>
                      <a:endParaRPr lang="en-IN" sz="13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35485581"/>
                  </a:ext>
                </a:extLst>
              </a:tr>
              <a:tr h="2185911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A Machine Learning Model for Early Prediction and Detection of Sepsis in Intensive Care Unit Patients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Yash Veer Singh , Pushpendra Singh , Shadab Khan , and Ram Sewak Singh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2022, Published   by Hindawi.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7620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This paper introduces a machine learning model for early sepsis prediction in ICU patients, leveraging data from clinical laboratory values and vital signs. Various models, including SVM, RF, NB, LR, and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, are examined.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29229905"/>
                  </a:ext>
                </a:extLst>
              </a:tr>
              <a:tr h="452204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Early Prediction of Mortality, Severity, and Length of Stay in the Intensive Care Unit of Sepsis Patients Based on Sepsis 3.0 by Machine Learning Models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Longxiang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 Su, Zheng Xu, Fengxiang Chang, Yingying Ma,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Shengjun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 Liu ,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Huizhen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 Jiang, Hao Wang,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Dongkai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 Li , Huan Chen, Xiang Zhou, Na Hong,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Weiguo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 Zhu, and Yun Long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28 June 2021, Published   by Frontiers in Medicine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7620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This study centers around harnessing machine learning techniques to anticipate in-hospital mortality among sepsis patients in the ICU. Several machine learning models were constructed for this purpose.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76562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869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0F9E-7037-6AE5-F9AE-E57769A07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105293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C53FF-23B8-F536-AB1E-9C2CA5DA9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923069"/>
            <a:ext cx="10018713" cy="565607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Diagram: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7.jpeg">
            <a:extLst>
              <a:ext uri="{FF2B5EF4-FFF2-40B4-BE49-F238E27FC236}">
                <a16:creationId xmlns:a16="http://schemas.microsoft.com/office/drawing/2014/main" id="{6C2952F9-D578-F80A-A8F2-BAB55CD130F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44099" y="2083324"/>
            <a:ext cx="6315959" cy="424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38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54467-4FD5-9775-03D9-F972834A6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47074"/>
          </a:xfrm>
        </p:spPr>
        <p:txBody>
          <a:bodyPr>
            <a:normAutofit fontScale="90000"/>
          </a:bodyPr>
          <a:lstStyle/>
          <a:p>
            <a:pPr algn="l"/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Diagram:</a:t>
            </a:r>
          </a:p>
        </p:txBody>
      </p:sp>
      <p:pic>
        <p:nvPicPr>
          <p:cNvPr id="4" name="image8.jpeg">
            <a:extLst>
              <a:ext uri="{FF2B5EF4-FFF2-40B4-BE49-F238E27FC236}">
                <a16:creationId xmlns:a16="http://schemas.microsoft.com/office/drawing/2014/main" id="{076E7965-1A00-983E-08E1-672CA717A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77213" y="1791093"/>
            <a:ext cx="7532016" cy="474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54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E490-CD89-1AFB-92CE-C21EF2395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03635"/>
          </a:xfrm>
        </p:spPr>
        <p:txBody>
          <a:bodyPr>
            <a:normAutofit/>
          </a:bodyPr>
          <a:lstStyle/>
          <a:p>
            <a:pPr algn="l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Diagram:</a:t>
            </a:r>
            <a:endParaRPr lang="en-IN" sz="2400" dirty="0"/>
          </a:p>
        </p:txBody>
      </p:sp>
      <p:pic>
        <p:nvPicPr>
          <p:cNvPr id="4" name="image9.jpeg">
            <a:extLst>
              <a:ext uri="{FF2B5EF4-FFF2-40B4-BE49-F238E27FC236}">
                <a16:creationId xmlns:a16="http://schemas.microsoft.com/office/drawing/2014/main" id="{9B68F09E-2D74-428B-A60B-04BC45CF2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695307" y="1289114"/>
            <a:ext cx="6306531" cy="48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131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253</TotalTime>
  <Words>1172</Words>
  <Application>Microsoft Office PowerPoint</Application>
  <PresentationFormat>Widescreen</PresentationFormat>
  <Paragraphs>122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Corbel</vt:lpstr>
      <vt:lpstr>Times New Roman</vt:lpstr>
      <vt:lpstr>Parallax</vt:lpstr>
      <vt:lpstr>Accurate Prediction of Sepsis in ICU Patients</vt:lpstr>
      <vt:lpstr>CONTENTS</vt:lpstr>
      <vt:lpstr>PROBLEM STATEMENT</vt:lpstr>
      <vt:lpstr>REQUIREMENT SPECIFICATION AND TOOLS</vt:lpstr>
      <vt:lpstr>LITERATURE SURVEY</vt:lpstr>
      <vt:lpstr>PowerPoint Presentation</vt:lpstr>
      <vt:lpstr>UML DIAGRAMS</vt:lpstr>
      <vt:lpstr> Class Diagram:</vt:lpstr>
      <vt:lpstr>Activity Diagram:</vt:lpstr>
      <vt:lpstr>SYSTEM ARCHITECTURE DIAGRAM</vt:lpstr>
      <vt:lpstr>DATA FLOW DIAGRAM</vt:lpstr>
      <vt:lpstr>METHODOLOGY</vt:lpstr>
      <vt:lpstr>ALGORITHM</vt:lpstr>
      <vt:lpstr>TEST CASES</vt:lpstr>
      <vt:lpstr>PowerPoint Presentation</vt:lpstr>
      <vt:lpstr>OUTPUTS</vt:lpstr>
      <vt:lpstr>PowerPoint Presentation</vt:lpstr>
      <vt:lpstr>CONCLUSION</vt:lpstr>
      <vt:lpstr>REFERENCES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Accurate Prediction of Sepsis in ICU Patients</dc:title>
  <dc:creator>Devyani Pathrikar</dc:creator>
  <cp:lastModifiedBy>Devyani Pathrikar</cp:lastModifiedBy>
  <cp:revision>7</cp:revision>
  <dcterms:created xsi:type="dcterms:W3CDTF">2024-05-26T17:56:23Z</dcterms:created>
  <dcterms:modified xsi:type="dcterms:W3CDTF">2024-05-29T05:52:50Z</dcterms:modified>
</cp:coreProperties>
</file>